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2" r:id="rId1"/>
  </p:sldMasterIdLst>
  <p:sldIdLst>
    <p:sldId id="262" r:id="rId2"/>
  </p:sldIdLst>
  <p:sldSz cx="32918400" cy="1645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84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4168"/>
    <a:srgbClr val="007D92"/>
    <a:srgbClr val="1E1E20"/>
    <a:srgbClr val="7F32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D77DBB-D183-4D12-821E-0EF972223FD7}" v="1" dt="2025-03-25T12:52:26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8" autoAdjust="0"/>
    <p:restoredTop sz="94660"/>
  </p:normalViewPr>
  <p:slideViewPr>
    <p:cSldViewPr snapToGrid="0">
      <p:cViewPr varScale="1">
        <p:scale>
          <a:sx n="50" d="100"/>
          <a:sy n="50" d="100"/>
        </p:scale>
        <p:origin x="2126" y="269"/>
      </p:cViewPr>
      <p:guideLst>
        <p:guide orient="horz" pos="518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0" y="2693671"/>
            <a:ext cx="24688800" cy="573024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8644891"/>
            <a:ext cx="24688800" cy="3973829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9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50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0" y="876300"/>
            <a:ext cx="7098030" cy="139484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0" y="876300"/>
            <a:ext cx="20882610" cy="139484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3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5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5" y="4103372"/>
            <a:ext cx="28392120" cy="6846569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5" y="11014712"/>
            <a:ext cx="28392120" cy="3600449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6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4381500"/>
            <a:ext cx="13990320" cy="104432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4381500"/>
            <a:ext cx="13990320" cy="104432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4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876301"/>
            <a:ext cx="28392120" cy="31813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29" y="4034791"/>
            <a:ext cx="13926025" cy="1977389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29" y="6012180"/>
            <a:ext cx="13926025" cy="8843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0" y="4034791"/>
            <a:ext cx="13994608" cy="1977389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0" y="6012180"/>
            <a:ext cx="13994608" cy="88430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4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15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53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9" y="1097280"/>
            <a:ext cx="10617040" cy="38404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2369821"/>
            <a:ext cx="16664940" cy="116967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9" y="4937760"/>
            <a:ext cx="10617040" cy="9147811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29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9" y="1097280"/>
            <a:ext cx="10617040" cy="38404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2369821"/>
            <a:ext cx="16664940" cy="116967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9" y="4937760"/>
            <a:ext cx="10617040" cy="9147811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48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876301"/>
            <a:ext cx="28392120" cy="3181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4381500"/>
            <a:ext cx="28392120" cy="10443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15255241"/>
            <a:ext cx="7406640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33CB35-521B-4B93-A6AE-3ECC4D2B8776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15255241"/>
            <a:ext cx="11109960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15255241"/>
            <a:ext cx="7406640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0CC081-4BC0-4000-9321-930462D3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78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906575-9BCF-28C9-C357-497AE8EC7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>
            <a:extLst>
              <a:ext uri="{FF2B5EF4-FFF2-40B4-BE49-F238E27FC236}">
                <a16:creationId xmlns:a16="http://schemas.microsoft.com/office/drawing/2014/main" id="{CD351069-3906-30CB-E969-2480EA9E5C93}"/>
              </a:ext>
            </a:extLst>
          </p:cNvPr>
          <p:cNvGrpSpPr/>
          <p:nvPr/>
        </p:nvGrpSpPr>
        <p:grpSpPr>
          <a:xfrm>
            <a:off x="235500" y="2266079"/>
            <a:ext cx="32447400" cy="442023"/>
            <a:chOff x="681956" y="1765297"/>
            <a:chExt cx="31966998" cy="442431"/>
          </a:xfrm>
        </p:grpSpPr>
        <p:sp>
          <p:nvSpPr>
            <p:cNvPr id="200" name="Rectangle: Rounded Corners 199">
              <a:extLst>
                <a:ext uri="{FF2B5EF4-FFF2-40B4-BE49-F238E27FC236}">
                  <a16:creationId xmlns:a16="http://schemas.microsoft.com/office/drawing/2014/main" id="{A1526E36-C325-5841-9AD5-158FEC71DF00}"/>
                </a:ext>
              </a:extLst>
            </p:cNvPr>
            <p:cNvSpPr/>
            <p:nvPr/>
          </p:nvSpPr>
          <p:spPr bwMode="auto">
            <a:xfrm>
              <a:off x="681956" y="1765299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7705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Azure Arc solution architecture</a:t>
              </a:r>
            </a:p>
          </p:txBody>
        </p:sp>
        <p:sp>
          <p:nvSpPr>
            <p:cNvPr id="201" name="Rectangle: Rounded Corners 200">
              <a:extLst>
                <a:ext uri="{FF2B5EF4-FFF2-40B4-BE49-F238E27FC236}">
                  <a16:creationId xmlns:a16="http://schemas.microsoft.com/office/drawing/2014/main" id="{F4CBA68C-E67D-3736-058B-5513EC6F7262}"/>
                </a:ext>
              </a:extLst>
            </p:cNvPr>
            <p:cNvSpPr/>
            <p:nvPr/>
          </p:nvSpPr>
          <p:spPr bwMode="auto">
            <a:xfrm>
              <a:off x="11605359" y="1765297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908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spc="-46" dirty="0">
                  <a:solidFill>
                    <a:prstClr val="white"/>
                  </a:solidFill>
                  <a:latin typeface="Segoe UI Semibold (Headings)"/>
                </a:rPr>
                <a:t>Solution architecture</a:t>
              </a:r>
              <a:endParaRPr lang="en-US" sz="2400" dirty="0">
                <a:solidFill>
                  <a:prstClr val="white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202" name="Rectangle: Rounded Corners 201">
              <a:extLst>
                <a:ext uri="{FF2B5EF4-FFF2-40B4-BE49-F238E27FC236}">
                  <a16:creationId xmlns:a16="http://schemas.microsoft.com/office/drawing/2014/main" id="{FDB1DB2B-311D-47F6-D038-F13180B919D8}"/>
                </a:ext>
              </a:extLst>
            </p:cNvPr>
            <p:cNvSpPr/>
            <p:nvPr/>
          </p:nvSpPr>
          <p:spPr bwMode="auto">
            <a:xfrm>
              <a:off x="22528762" y="1765297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7705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spc="-46" dirty="0">
                  <a:solidFill>
                    <a:prstClr val="white"/>
                  </a:solidFill>
                  <a:latin typeface="Segoe UI Semibold (Headings)"/>
                </a:rPr>
                <a:t>Deployment options on Windows</a:t>
              </a:r>
              <a:endParaRPr lang="en-US" sz="2400" dirty="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1238" name="Group 1237">
            <a:extLst>
              <a:ext uri="{FF2B5EF4-FFF2-40B4-BE49-F238E27FC236}">
                <a16:creationId xmlns:a16="http://schemas.microsoft.com/office/drawing/2014/main" id="{DAB52BBF-B8CA-AA61-AA22-A9214F863EAB}"/>
              </a:ext>
            </a:extLst>
          </p:cNvPr>
          <p:cNvGrpSpPr/>
          <p:nvPr/>
        </p:nvGrpSpPr>
        <p:grpSpPr>
          <a:xfrm>
            <a:off x="235500" y="8813706"/>
            <a:ext cx="32447400" cy="442023"/>
            <a:chOff x="681956" y="1765297"/>
            <a:chExt cx="31966998" cy="442431"/>
          </a:xfrm>
        </p:grpSpPr>
        <p:sp>
          <p:nvSpPr>
            <p:cNvPr id="1239" name="Rectangle: Rounded Corners 1238">
              <a:extLst>
                <a:ext uri="{FF2B5EF4-FFF2-40B4-BE49-F238E27FC236}">
                  <a16:creationId xmlns:a16="http://schemas.microsoft.com/office/drawing/2014/main" id="{D796516A-1459-AE6A-BCEA-E96AB4AABE09}"/>
                </a:ext>
              </a:extLst>
            </p:cNvPr>
            <p:cNvSpPr/>
            <p:nvPr/>
          </p:nvSpPr>
          <p:spPr bwMode="auto">
            <a:xfrm>
              <a:off x="681956" y="1765299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908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spc="-46" dirty="0">
                  <a:solidFill>
                    <a:prstClr val="white"/>
                  </a:solidFill>
                  <a:latin typeface="Segoe UI Semibold (Headings)"/>
                </a:rPr>
                <a:t>AKS EE single-node cluster with internal virtual switch network architecture</a:t>
              </a:r>
              <a:endParaRPr lang="en-US" sz="2400" dirty="0">
                <a:solidFill>
                  <a:prstClr val="white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1240" name="Rectangle: Rounded Corners 1239">
              <a:extLst>
                <a:ext uri="{FF2B5EF4-FFF2-40B4-BE49-F238E27FC236}">
                  <a16:creationId xmlns:a16="http://schemas.microsoft.com/office/drawing/2014/main" id="{3ACCAE17-9DCA-62E0-1278-96AFB35D4299}"/>
                </a:ext>
              </a:extLst>
            </p:cNvPr>
            <p:cNvSpPr/>
            <p:nvPr/>
          </p:nvSpPr>
          <p:spPr bwMode="auto">
            <a:xfrm>
              <a:off x="11605359" y="1765297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908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300" spc="-46" dirty="0">
                  <a:solidFill>
                    <a:prstClr val="white"/>
                  </a:solidFill>
                  <a:latin typeface="Segoe UI Semibold (Headings)"/>
                </a:rPr>
                <a:t>AKS EE multi-machine cluster with external virtual switch network architecture</a:t>
              </a:r>
              <a:endParaRPr lang="en-US" sz="2300" dirty="0">
                <a:solidFill>
                  <a:prstClr val="white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1241" name="Rectangle: Rounded Corners 1240">
              <a:extLst>
                <a:ext uri="{FF2B5EF4-FFF2-40B4-BE49-F238E27FC236}">
                  <a16:creationId xmlns:a16="http://schemas.microsoft.com/office/drawing/2014/main" id="{9CDA4962-AE2A-BEA3-39ED-975C2A728650}"/>
                </a:ext>
              </a:extLst>
            </p:cNvPr>
            <p:cNvSpPr/>
            <p:nvPr/>
          </p:nvSpPr>
          <p:spPr bwMode="auto">
            <a:xfrm>
              <a:off x="22528762" y="1765297"/>
              <a:ext cx="10120192" cy="442429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7030A0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908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spc="-46" dirty="0">
                  <a:solidFill>
                    <a:prstClr val="white"/>
                  </a:solidFill>
                  <a:latin typeface="Segoe UI Semibold (Headings)"/>
                </a:rPr>
                <a:t>AKS EE storage options architecture</a:t>
              </a:r>
              <a:endParaRPr lang="en-US" sz="2400" dirty="0">
                <a:solidFill>
                  <a:prstClr val="white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FC18354-254C-7B77-80A0-FE2DBEA71809}"/>
              </a:ext>
            </a:extLst>
          </p:cNvPr>
          <p:cNvGrpSpPr/>
          <p:nvPr/>
        </p:nvGrpSpPr>
        <p:grpSpPr>
          <a:xfrm>
            <a:off x="235500" y="288607"/>
            <a:ext cx="32447400" cy="1391002"/>
            <a:chOff x="235500" y="288607"/>
            <a:chExt cx="32447400" cy="1391002"/>
          </a:xfrm>
        </p:grpSpPr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7910E864-A3CC-2782-608F-FAE26F42DD1B}"/>
                </a:ext>
              </a:extLst>
            </p:cNvPr>
            <p:cNvGrpSpPr/>
            <p:nvPr/>
          </p:nvGrpSpPr>
          <p:grpSpPr>
            <a:xfrm>
              <a:off x="235500" y="358897"/>
              <a:ext cx="32447400" cy="1320712"/>
              <a:chOff x="235500" y="358897"/>
              <a:chExt cx="32447400" cy="1320712"/>
            </a:xfrm>
          </p:grpSpPr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C6BDC322-364D-E57D-028F-DCBE5D666DCE}"/>
                  </a:ext>
                </a:extLst>
              </p:cNvPr>
              <p:cNvGrpSpPr/>
              <p:nvPr/>
            </p:nvGrpSpPr>
            <p:grpSpPr>
              <a:xfrm>
                <a:off x="235500" y="358897"/>
                <a:ext cx="32447400" cy="1159027"/>
                <a:chOff x="235500" y="881410"/>
                <a:chExt cx="32447400" cy="1159027"/>
              </a:xfrm>
            </p:grpSpPr>
            <p:sp>
              <p:nvSpPr>
                <p:cNvPr id="242" name="Rectangle: Rounded Corners 241">
                  <a:extLst>
                    <a:ext uri="{FF2B5EF4-FFF2-40B4-BE49-F238E27FC236}">
                      <a16:creationId xmlns:a16="http://schemas.microsoft.com/office/drawing/2014/main" id="{4243C074-3DBD-9B32-8917-B023BDBFEE5B}"/>
                    </a:ext>
                  </a:extLst>
                </p:cNvPr>
                <p:cNvSpPr/>
                <p:nvPr/>
              </p:nvSpPr>
              <p:spPr bwMode="auto">
                <a:xfrm>
                  <a:off x="235500" y="881410"/>
                  <a:ext cx="32447400" cy="1159027"/>
                </a:xfrm>
                <a:prstGeom prst="roundRect">
                  <a:avLst>
                    <a:gd name="adj" fmla="val 0"/>
                  </a:avLst>
                </a:prstGeom>
                <a:gradFill>
                  <a:gsLst>
                    <a:gs pos="21000">
                      <a:srgbClr val="7F3278">
                        <a:alpha val="75000"/>
                      </a:srgbClr>
                    </a:gs>
                    <a:gs pos="83000">
                      <a:schemeClr val="tx1">
                        <a:lumMod val="95000"/>
                        <a:lumOff val="5000"/>
                      </a:schemeClr>
                    </a:gs>
                  </a:gsLst>
                  <a:lin ang="0" scaled="0"/>
                </a:gra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777056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3667" kern="0" dirty="0">
                      <a:solidFill>
                        <a:srgbClr val="FFFFFF"/>
                      </a:solidFill>
                      <a:latin typeface="Segoe UI Semibold (Headings)"/>
                    </a:rPr>
                    <a:t>          	</a:t>
                  </a:r>
                  <a:r>
                    <a:rPr kumimoji="0" lang="en-US" sz="3667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Semibold (Headings)"/>
                      <a:ea typeface="+mn-ea"/>
                      <a:cs typeface="+mn-cs"/>
                    </a:rPr>
                    <a:t> </a:t>
                  </a:r>
                  <a:r>
                    <a:rPr lang="en-US" sz="4000" kern="0" dirty="0">
                      <a:solidFill>
                        <a:srgbClr val="FFFFFF"/>
                      </a:solidFill>
                      <a:latin typeface="Segoe UI Semibold (Headings)"/>
                    </a:rPr>
                    <a:t>AKS Edge Essentials</a:t>
                  </a:r>
                  <a:endParaRPr lang="en-US" sz="3667" kern="0" dirty="0">
                    <a:solidFill>
                      <a:srgbClr val="FFFFFF"/>
                    </a:solidFill>
                    <a:latin typeface="Segoe UI Semibold (Headings)"/>
                  </a:endParaRPr>
                </a:p>
              </p:txBody>
            </p:sp>
            <p:pic>
              <p:nvPicPr>
                <p:cNvPr id="243" name="Picture 2" descr="Azure Logo white &amp; colors 2 – News Centre">
                  <a:extLst>
                    <a:ext uri="{FF2B5EF4-FFF2-40B4-BE49-F238E27FC236}">
                      <a16:creationId xmlns:a16="http://schemas.microsoft.com/office/drawing/2014/main" id="{3C77C21C-43C3-1BEA-7E02-407A675C471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9350563" y="927835"/>
                  <a:ext cx="3275188" cy="10661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240" name="Graphic 239">
                <a:extLst>
                  <a:ext uri="{FF2B5EF4-FFF2-40B4-BE49-F238E27FC236}">
                    <a16:creationId xmlns:a16="http://schemas.microsoft.com/office/drawing/2014/main" id="{3FF3FA1B-7BE7-3BC3-A79E-354FD3E71C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6110645" y="366652"/>
                <a:ext cx="3374051" cy="1312957"/>
              </a:xfrm>
              <a:prstGeom prst="rect">
                <a:avLst/>
              </a:prstGeom>
            </p:spPr>
          </p:pic>
          <p:pic>
            <p:nvPicPr>
              <p:cNvPr id="241" name="Graphic 240">
                <a:extLst>
                  <a:ext uri="{FF2B5EF4-FFF2-40B4-BE49-F238E27FC236}">
                    <a16:creationId xmlns:a16="http://schemas.microsoft.com/office/drawing/2014/main" id="{8E9986A8-6EA9-CFD5-655B-9D2C29D027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44891" y="389770"/>
                <a:ext cx="1097280" cy="1097280"/>
              </a:xfrm>
              <a:prstGeom prst="rect">
                <a:avLst/>
              </a:prstGeom>
            </p:spPr>
          </p:pic>
        </p:grp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F4C9E77C-0D2B-3A1C-8ECB-9791F2393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3646765" y="288607"/>
              <a:ext cx="2419350" cy="1343025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CA98F7A-59E2-4B23-4517-1E7D12DCEA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61921" y="2859607"/>
            <a:ext cx="9994558" cy="56915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835756-5078-E5CB-64E4-C9910A8DF2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43300" y="9489777"/>
            <a:ext cx="7056678" cy="59781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8E663E-6E75-B024-112E-60BCBFB6674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686719" y="9487711"/>
            <a:ext cx="9544961" cy="59801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BA51D9-12CF-AB1F-97BF-DB4F0EDC404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4207" y="2926263"/>
            <a:ext cx="7345105" cy="56692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8C162AE-9BEB-14D3-A56E-131A74E65E5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552438" y="9607084"/>
            <a:ext cx="10087613" cy="55519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0979C7-0DEA-A52C-DEE9-E6E2237C87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9456" y="3177723"/>
            <a:ext cx="10192603" cy="51663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A6EAEB4-ABC3-35C7-6246-543EDB488B5F}"/>
              </a:ext>
            </a:extLst>
          </p:cNvPr>
          <p:cNvGrpSpPr/>
          <p:nvPr/>
        </p:nvGrpSpPr>
        <p:grpSpPr>
          <a:xfrm>
            <a:off x="235500" y="15478515"/>
            <a:ext cx="32447400" cy="944649"/>
            <a:chOff x="235500" y="14912461"/>
            <a:chExt cx="32447400" cy="94464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12E7C46-9A0C-64C9-E145-4AA3752A5AFC}"/>
                </a:ext>
              </a:extLst>
            </p:cNvPr>
            <p:cNvSpPr/>
            <p:nvPr/>
          </p:nvSpPr>
          <p:spPr bwMode="auto">
            <a:xfrm>
              <a:off x="235500" y="15146509"/>
              <a:ext cx="32447400" cy="552755"/>
            </a:xfrm>
            <a:prstGeom prst="roundRect">
              <a:avLst>
                <a:gd name="adj" fmla="val 0"/>
              </a:avLst>
            </a:prstGeom>
            <a:gradFill>
              <a:gsLst>
                <a:gs pos="25000">
                  <a:srgbClr val="7F3278">
                    <a:alpha val="75000"/>
                  </a:srgbClr>
                </a:gs>
                <a:gs pos="100000">
                  <a:schemeClr val="tx2">
                    <a:lumMod val="75000"/>
                    <a:lumOff val="25000"/>
                    <a:alpha val="85000"/>
                  </a:schemeClr>
                </a:gs>
              </a:gsLst>
              <a:lin ang="0" scaled="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52400" tIns="121920" rIns="152400" bIns="1219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777056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00" kern="0" dirty="0">
                  <a:solidFill>
                    <a:srgbClr val="FFFFFF"/>
                  </a:solidFill>
                  <a:latin typeface="Segoe UI Semibold (Headings)"/>
                </a:rPr>
                <a:t>Copyright @ 2025 Microsoft. All rights reserved.													    v1.6															    #ArcJumpstart | aka.ms/</a:t>
              </a:r>
              <a:r>
                <a:rPr lang="en-US" sz="2000" kern="0" dirty="0" err="1">
                  <a:solidFill>
                    <a:srgbClr val="FFFFFF"/>
                  </a:solidFill>
                  <a:latin typeface="Segoe UI Semibold (Headings)"/>
                </a:rPr>
                <a:t>JumpstartGems</a:t>
              </a:r>
              <a:endParaRPr lang="en-US" sz="2000" kern="0" dirty="0">
                <a:solidFill>
                  <a:srgbClr val="FFFFFF"/>
                </a:solidFill>
                <a:latin typeface="Segoe UI Semibold (Headings)"/>
              </a:endParaRPr>
            </a:p>
          </p:txBody>
        </p:sp>
        <p:pic>
          <p:nvPicPr>
            <p:cNvPr id="11" name="Picture 10" descr="A white letter on a black background&#10;&#10;Description automatically generated">
              <a:extLst>
                <a:ext uri="{FF2B5EF4-FFF2-40B4-BE49-F238E27FC236}">
                  <a16:creationId xmlns:a16="http://schemas.microsoft.com/office/drawing/2014/main" id="{1063C911-A708-5DFA-A331-2B080BC3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47605" y="14912461"/>
              <a:ext cx="944649" cy="9446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5801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89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Segoe UI Semibold</vt:lpstr>
      <vt:lpstr>Segoe UI Semibold (Headings)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2024-10-03T23:48:36Z</dcterms:created>
  <dcterms:modified xsi:type="dcterms:W3CDTF">2025-03-25T12:52:31Z</dcterms:modified>
</cp:coreProperties>
</file>